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611" r:id="rId3"/>
    <p:sldId id="633" r:id="rId4"/>
    <p:sldId id="624" r:id="rId5"/>
    <p:sldId id="628" r:id="rId6"/>
    <p:sldId id="629" r:id="rId7"/>
    <p:sldId id="630" r:id="rId8"/>
    <p:sldId id="631" r:id="rId9"/>
    <p:sldId id="632" r:id="rId10"/>
    <p:sldId id="592" r:id="rId11"/>
    <p:sldId id="257" r:id="rId12"/>
  </p:sldIdLst>
  <p:sldSz cx="9001125" cy="5040313"/>
  <p:notesSz cx="6858000" cy="9144000"/>
  <p:custDataLst>
    <p:tags r:id="rId14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" userDrawn="1">
          <p15:clr>
            <a:srgbClr val="A4A3A4"/>
          </p15:clr>
        </p15:guide>
        <p15:guide id="2" pos="2835" userDrawn="1">
          <p15:clr>
            <a:srgbClr val="A4A3A4"/>
          </p15:clr>
        </p15:guide>
        <p15:guide id="3" orient="horz" pos="3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86930" autoAdjust="0"/>
  </p:normalViewPr>
  <p:slideViewPr>
    <p:cSldViewPr>
      <p:cViewPr varScale="1">
        <p:scale>
          <a:sx n="154" d="100"/>
          <a:sy n="154" d="100"/>
        </p:scale>
        <p:origin x="456" y="132"/>
      </p:cViewPr>
      <p:guideLst>
        <p:guide orient="horz" pos="272"/>
        <p:guide pos="2835"/>
        <p:guide orient="horz" pos="3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AF704-B559-43C6-8C29-EB530F61E0F5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98F02-6816-45C3-AEBD-CE1F64FF7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1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740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53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11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614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7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81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083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34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55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7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796706" y="295220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py-examples.readthedocs.io/en/latest/cann/Wu_2008_CANN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brain-py/1.1.0rc6/" TargetMode="External"/><Relationship Id="rId2" Type="http://schemas.openxmlformats.org/officeDocument/2006/relationships/hyperlink" Target="https://docs.anaconda.com/anaconda/install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03">
            <a:extLst>
              <a:ext uri="{FF2B5EF4-FFF2-40B4-BE49-F238E27FC236}">
                <a16:creationId xmlns:a16="http://schemas.microsoft.com/office/drawing/2014/main" id="{5C0F0A57-11F0-4D88-A1AA-FCF0EBFF0D88}"/>
              </a:ext>
            </a:extLst>
          </p:cNvPr>
          <p:cNvSpPr txBox="1"/>
          <p:nvPr/>
        </p:nvSpPr>
        <p:spPr bwMode="auto">
          <a:xfrm>
            <a:off x="684138" y="2520156"/>
            <a:ext cx="5904656" cy="806714"/>
          </a:xfrm>
          <a:prstGeom prst="rect">
            <a:avLst/>
          </a:prstGeom>
          <a:noFill/>
        </p:spPr>
        <p:txBody>
          <a:bodyPr wrap="squar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Implement a continuous-attractor network (CANN) with BrainPy</a:t>
            </a:r>
          </a:p>
        </p:txBody>
      </p:sp>
    </p:spTree>
    <p:extLst>
      <p:ext uri="{BB962C8B-B14F-4D97-AF65-F5344CB8AC3E}">
        <p14:creationId xmlns:p14="http://schemas.microsoft.com/office/powerpoint/2010/main" val="744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E180D4A7-C9FB-4DFB-919C-405C955672EB}">
      <p14:showEvtLst xmlns:p14="http://schemas.microsoft.com/office/powerpoint/2010/main">
        <p14:playEvt time="0" objId="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743EA49-E7F8-4C84-8F77-48D7AF820779}"/>
              </a:ext>
            </a:extLst>
          </p:cNvPr>
          <p:cNvSpPr/>
          <p:nvPr/>
        </p:nvSpPr>
        <p:spPr>
          <a:xfrm flipV="1">
            <a:off x="374508" y="386076"/>
            <a:ext cx="8230510" cy="457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76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E1101E1-1C33-465E-B624-D50A37A62103}"/>
              </a:ext>
            </a:extLst>
          </p:cNvPr>
          <p:cNvSpPr/>
          <p:nvPr/>
        </p:nvSpPr>
        <p:spPr>
          <a:xfrm>
            <a:off x="311969" y="62916"/>
            <a:ext cx="11079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参考资料</a:t>
            </a:r>
            <a:endParaRPr lang="zh-CN" altLang="en-US" sz="1800" b="1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E44CF-DC2C-482B-8021-40F9356B7E84}"/>
              </a:ext>
            </a:extLst>
          </p:cNvPr>
          <p:cNvSpPr txBox="1"/>
          <p:nvPr/>
        </p:nvSpPr>
        <p:spPr>
          <a:xfrm>
            <a:off x="374509" y="1512044"/>
            <a:ext cx="8230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3"/>
              </a:rPr>
              <a:t>https://brainpy-examples.readthedocs.io/en/latest/cann/Wu_2008_CANN.html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144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52D2B08-3E06-46FA-9377-B0F18C505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378" y="2287480"/>
            <a:ext cx="135785" cy="24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7204" tIns="33602" rIns="67204" bIns="33602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76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F21AFB0-4558-458F-B0BD-565D8F8C8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378" y="3466290"/>
            <a:ext cx="135785" cy="24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7204" tIns="33602" rIns="67204" bIns="33602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7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2559C2A-0F02-41D0-980D-CC6B51253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81" y="2132070"/>
            <a:ext cx="135785" cy="24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7204" tIns="33602" rIns="67204" bIns="33602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76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F4D356-96FE-4CD1-BB26-DEB62444CD8C}"/>
              </a:ext>
            </a:extLst>
          </p:cNvPr>
          <p:cNvSpPr txBox="1"/>
          <p:nvPr/>
        </p:nvSpPr>
        <p:spPr>
          <a:xfrm>
            <a:off x="374508" y="935849"/>
            <a:ext cx="823051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1. </a:t>
            </a:r>
            <a:r>
              <a:rPr lang="zh-CN" altLang="en-US" sz="1800" dirty="0"/>
              <a:t>阅读文献 </a:t>
            </a:r>
            <a:r>
              <a:rPr lang="en-US" altLang="zh-CN" sz="1800" dirty="0"/>
              <a:t>《2008 - Dynamics and Computation of Continuous Attractors》</a:t>
            </a:r>
          </a:p>
          <a:p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1800" dirty="0"/>
              <a:t>2. </a:t>
            </a:r>
            <a:r>
              <a:rPr lang="zh-CN" altLang="en-US" sz="1800" dirty="0"/>
              <a:t>安装</a:t>
            </a:r>
            <a:r>
              <a:rPr lang="en-US" altLang="zh-CN" sz="1800" dirty="0"/>
              <a:t>Anaconda Python</a:t>
            </a:r>
            <a:r>
              <a:rPr lang="zh-CN" altLang="en-US" sz="1800" dirty="0"/>
              <a:t>环境</a:t>
            </a:r>
            <a:r>
              <a:rPr lang="en-US" altLang="zh-CN" sz="1800" dirty="0"/>
              <a:t>(</a:t>
            </a:r>
            <a:r>
              <a:rPr lang="en-US" altLang="zh-CN" sz="1800" dirty="0">
                <a:hlinkClick r:id="rId2"/>
              </a:rPr>
              <a:t>https://docs.anaconda.com/anaconda/install/</a:t>
            </a:r>
            <a:r>
              <a:rPr lang="en-US" altLang="zh-CN" sz="1800" dirty="0"/>
              <a:t>)</a:t>
            </a:r>
          </a:p>
          <a:p>
            <a:endParaRPr lang="en-US" altLang="zh-CN" sz="1800" dirty="0"/>
          </a:p>
          <a:p>
            <a:r>
              <a:rPr lang="en-US" altLang="zh-CN" sz="1800" dirty="0"/>
              <a:t>3. </a:t>
            </a:r>
            <a:r>
              <a:rPr lang="zh-CN" altLang="en-US" sz="1800" dirty="0"/>
              <a:t>安装 </a:t>
            </a:r>
            <a:r>
              <a:rPr lang="en-US" altLang="zh-CN" sz="1800" dirty="0"/>
              <a:t>BrainPy ==</a:t>
            </a:r>
            <a:r>
              <a:rPr lang="zh-CN" altLang="en-US" sz="1800" dirty="0"/>
              <a:t> </a:t>
            </a:r>
            <a:r>
              <a:rPr lang="en-US" altLang="zh-CN" sz="1800" dirty="0"/>
              <a:t>1.1.0rc6  (</a:t>
            </a:r>
            <a:r>
              <a:rPr lang="en-US" altLang="zh-CN" sz="1800" dirty="0">
                <a:hlinkClick r:id="rId3"/>
              </a:rPr>
              <a:t>https://pypi.org/project/brain-py/1.1.0rc6/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 </a:t>
            </a:r>
          </a:p>
          <a:p>
            <a:r>
              <a:rPr lang="en-US" altLang="zh-CN" sz="1800" dirty="0"/>
              <a:t>4. 【</a:t>
            </a:r>
            <a:r>
              <a:rPr lang="zh-CN" altLang="en-US" sz="1800" b="1" dirty="0">
                <a:solidFill>
                  <a:srgbClr val="FF0000"/>
                </a:solidFill>
              </a:rPr>
              <a:t>提交作业，代码 </a:t>
            </a:r>
            <a:r>
              <a:rPr lang="en-US" altLang="zh-CN" sz="1800" b="1" dirty="0">
                <a:solidFill>
                  <a:srgbClr val="FF0000"/>
                </a:solidFill>
              </a:rPr>
              <a:t>+ report (</a:t>
            </a:r>
            <a:r>
              <a:rPr lang="zh-CN" altLang="en-US" sz="1800" b="1" dirty="0">
                <a:solidFill>
                  <a:srgbClr val="FF0000"/>
                </a:solidFill>
              </a:rPr>
              <a:t>配图</a:t>
            </a:r>
            <a:r>
              <a:rPr lang="en-US" altLang="zh-CN" sz="1800" b="1" dirty="0">
                <a:solidFill>
                  <a:srgbClr val="FF0000"/>
                </a:solidFill>
              </a:rPr>
              <a:t>)</a:t>
            </a:r>
            <a:r>
              <a:rPr lang="en-US" altLang="zh-CN" sz="1800" dirty="0"/>
              <a:t>】</a:t>
            </a:r>
            <a:r>
              <a:rPr lang="zh-CN" altLang="en-US" sz="1800" dirty="0"/>
              <a:t>实现上述</a:t>
            </a:r>
            <a:r>
              <a:rPr lang="en-US" altLang="zh-CN" sz="1800" dirty="0"/>
              <a:t>PPT</a:t>
            </a:r>
            <a:r>
              <a:rPr lang="zh-CN" altLang="en-US" sz="1800" dirty="0"/>
              <a:t>中 </a:t>
            </a:r>
            <a:r>
              <a:rPr lang="en-US" altLang="zh-CN" sz="2000" b="0" i="0" u="none" strike="noStrike" baseline="0" dirty="0">
                <a:latin typeface="NimbusRomNo9L-Medi"/>
              </a:rPr>
              <a:t>CANN </a:t>
            </a:r>
            <a:r>
              <a:rPr lang="zh-CN" altLang="en-US" sz="2000" b="0" i="0" u="none" strike="noStrike" baseline="0" dirty="0">
                <a:latin typeface="NimbusRomNo9L-Medi"/>
              </a:rPr>
              <a:t>模型的</a:t>
            </a:r>
            <a:r>
              <a:rPr lang="en-US" altLang="zh-CN" sz="2000" dirty="0">
                <a:latin typeface="NimbusRomNo9L-Medi"/>
              </a:rPr>
              <a:t>3</a:t>
            </a:r>
            <a:r>
              <a:rPr lang="zh-CN" altLang="en-US" sz="2000" dirty="0">
                <a:latin typeface="NimbusRomNo9L-Medi"/>
              </a:rPr>
              <a:t>个</a:t>
            </a:r>
            <a:r>
              <a:rPr lang="en-US" altLang="zh-CN" sz="2000" dirty="0">
                <a:latin typeface="NimbusRomNo9L-Medi"/>
              </a:rPr>
              <a:t>tasks</a:t>
            </a:r>
            <a:r>
              <a:rPr lang="zh-CN" altLang="en-US" sz="2000" b="0" i="0" u="none" strike="noStrike" baseline="0" dirty="0">
                <a:latin typeface="NimbusRomNo9L-Medi"/>
              </a:rPr>
              <a:t>。</a:t>
            </a:r>
            <a:endParaRPr lang="en-US" altLang="zh-CN" sz="2000" b="0" i="0" u="none" strike="noStrike" baseline="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r>
              <a:rPr lang="en-US" altLang="zh-CN" sz="1800" dirty="0"/>
              <a:t>5. </a:t>
            </a:r>
            <a:r>
              <a:rPr lang="zh-CN" altLang="en-US" sz="1800" dirty="0"/>
              <a:t>以</a:t>
            </a:r>
            <a:r>
              <a:rPr lang="en-US" altLang="zh-CN" sz="1800" dirty="0"/>
              <a:t>word</a:t>
            </a:r>
            <a:r>
              <a:rPr lang="zh-CN" altLang="en-US" sz="1800" dirty="0"/>
              <a:t>或</a:t>
            </a:r>
            <a:r>
              <a:rPr lang="en-US" altLang="zh-CN" sz="1800" dirty="0"/>
              <a:t>pdf</a:t>
            </a:r>
            <a:r>
              <a:rPr lang="zh-CN" altLang="en-US" sz="1800" dirty="0"/>
              <a:t>的格式提交报告。将“代码</a:t>
            </a:r>
            <a:r>
              <a:rPr lang="en-US" altLang="zh-CN" sz="1800" dirty="0"/>
              <a:t>+</a:t>
            </a:r>
            <a:r>
              <a:rPr lang="zh-CN" altLang="en-US" sz="1800" dirty="0"/>
              <a:t>报告”打包以“姓名</a:t>
            </a:r>
            <a:r>
              <a:rPr lang="en-US" altLang="zh-CN" sz="1800" dirty="0"/>
              <a:t>_</a:t>
            </a:r>
            <a:r>
              <a:rPr lang="zh-CN" altLang="en-US" sz="1800" dirty="0"/>
              <a:t>学号</a:t>
            </a:r>
            <a:r>
              <a:rPr lang="en-US" altLang="zh-CN" sz="1800" dirty="0"/>
              <a:t>_</a:t>
            </a:r>
            <a:r>
              <a:rPr lang="zh-CN" altLang="en-US" sz="1800" dirty="0"/>
              <a:t>作业二报告</a:t>
            </a:r>
            <a:r>
              <a:rPr lang="en-US" altLang="zh-CN" sz="1800" dirty="0"/>
              <a:t>.zip”</a:t>
            </a:r>
            <a:r>
              <a:rPr lang="zh-CN" altLang="en-US" sz="1800" dirty="0"/>
              <a:t>命名，在</a:t>
            </a:r>
            <a:r>
              <a:rPr lang="en-US" altLang="zh-CN" sz="1800" dirty="0"/>
              <a:t>11</a:t>
            </a:r>
            <a:r>
              <a:rPr lang="zh-CN" altLang="en-US" sz="1800" dirty="0"/>
              <a:t>月</a:t>
            </a:r>
            <a:r>
              <a:rPr lang="en-US" altLang="zh-CN" sz="1800" dirty="0"/>
              <a:t>16</a:t>
            </a:r>
            <a:r>
              <a:rPr lang="zh-CN" altLang="en-US" sz="1800" dirty="0"/>
              <a:t>日</a:t>
            </a:r>
            <a:r>
              <a:rPr lang="en-US" altLang="zh-CN" sz="1800" dirty="0"/>
              <a:t>24:00</a:t>
            </a:r>
            <a:r>
              <a:rPr lang="zh-CN" altLang="en-US" sz="1800" dirty="0"/>
              <a:t>前发送到邮箱</a:t>
            </a:r>
            <a:r>
              <a:rPr lang="en-US" altLang="zh-CN" sz="1800" dirty="0" err="1"/>
              <a:t>chutianhao@stu.pku.edu.cn</a:t>
            </a:r>
            <a:endParaRPr lang="en-US" altLang="zh-CN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D1B2F7-E9C9-45E7-A9CA-7CD46E65E83B}"/>
              </a:ext>
            </a:extLst>
          </p:cNvPr>
          <p:cNvSpPr/>
          <p:nvPr/>
        </p:nvSpPr>
        <p:spPr>
          <a:xfrm flipV="1">
            <a:off x="374508" y="386076"/>
            <a:ext cx="8230510" cy="457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76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9069C8-64E7-4458-B274-AA15529FADDE}"/>
              </a:ext>
            </a:extLst>
          </p:cNvPr>
          <p:cNvSpPr/>
          <p:nvPr/>
        </p:nvSpPr>
        <p:spPr>
          <a:xfrm>
            <a:off x="311969" y="62916"/>
            <a:ext cx="238879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课后作业 </a:t>
            </a:r>
            <a:r>
              <a:rPr lang="en-US" altLang="zh-CN" sz="1800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71185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4B48E56-4605-4192-94F9-192C4166AFC9}"/>
              </a:ext>
            </a:extLst>
          </p:cNvPr>
          <p:cNvSpPr/>
          <p:nvPr/>
        </p:nvSpPr>
        <p:spPr>
          <a:xfrm flipV="1">
            <a:off x="374508" y="386076"/>
            <a:ext cx="8230510" cy="457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76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0E3AF8-5DDC-4058-9E32-14A5A83D59C7}"/>
              </a:ext>
            </a:extLst>
          </p:cNvPr>
          <p:cNvSpPr/>
          <p:nvPr/>
        </p:nvSpPr>
        <p:spPr>
          <a:xfrm>
            <a:off x="311969" y="78305"/>
            <a:ext cx="168347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Install BrainPy</a:t>
            </a:r>
            <a:endParaRPr lang="zh-CN" altLang="en-US" b="1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1F6A4E-3342-4B08-ACF3-A049406FDB30}"/>
              </a:ext>
            </a:extLst>
          </p:cNvPr>
          <p:cNvSpPr txBox="1"/>
          <p:nvPr/>
        </p:nvSpPr>
        <p:spPr>
          <a:xfrm>
            <a:off x="374172" y="1007988"/>
            <a:ext cx="1620934" cy="3385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方法一：</a:t>
            </a:r>
            <a:r>
              <a:rPr lang="en-US" altLang="zh-CN" dirty="0" err="1"/>
              <a:t>pypi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A9C7B0-6BA3-4AD1-984A-52FB5E2E732F}"/>
              </a:ext>
            </a:extLst>
          </p:cNvPr>
          <p:cNvSpPr txBox="1"/>
          <p:nvPr/>
        </p:nvSpPr>
        <p:spPr>
          <a:xfrm>
            <a:off x="374507" y="2808188"/>
            <a:ext cx="1620935" cy="3385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方法二：</a:t>
            </a:r>
            <a:r>
              <a:rPr lang="en-US" altLang="zh-CN" dirty="0"/>
              <a:t>GitHub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F40F12D-580D-4EFB-BCD9-7EC8BB91D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10" y="1007988"/>
            <a:ext cx="3286604" cy="9257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F63ABD5-C254-4BAC-9A01-57F79BDD9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57"/>
          <a:stretch/>
        </p:blipFill>
        <p:spPr>
          <a:xfrm>
            <a:off x="2628354" y="2808188"/>
            <a:ext cx="4042930" cy="8155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EE517B-94E0-4667-995E-29D6E8E9B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798" y="4310098"/>
            <a:ext cx="31527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0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4B48E56-4605-4192-94F9-192C4166AFC9}"/>
              </a:ext>
            </a:extLst>
          </p:cNvPr>
          <p:cNvSpPr/>
          <p:nvPr/>
        </p:nvSpPr>
        <p:spPr>
          <a:xfrm flipV="1">
            <a:off x="374508" y="386076"/>
            <a:ext cx="8230510" cy="457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76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0E3AF8-5DDC-4058-9E32-14A5A83D59C7}"/>
              </a:ext>
            </a:extLst>
          </p:cNvPr>
          <p:cNvSpPr/>
          <p:nvPr/>
        </p:nvSpPr>
        <p:spPr>
          <a:xfrm>
            <a:off x="311969" y="78305"/>
            <a:ext cx="498726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The continuous-attractor network to implement</a:t>
            </a:r>
            <a:endParaRPr lang="zh-CN" altLang="en-US" b="1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E6EDC1-13F2-453A-9123-A6748CFE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4" y="504001"/>
            <a:ext cx="3906899" cy="21199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540889-02E1-4505-8675-130C2651D88D}"/>
              </a:ext>
            </a:extLst>
          </p:cNvPr>
          <p:cNvSpPr/>
          <p:nvPr/>
        </p:nvSpPr>
        <p:spPr>
          <a:xfrm>
            <a:off x="0" y="4680396"/>
            <a:ext cx="9001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i="1" dirty="0"/>
              <a:t>Wu, Si, Kosuke </a:t>
            </a:r>
            <a:r>
              <a:rPr lang="en-US" altLang="zh-CN" sz="900" i="1" dirty="0" err="1"/>
              <a:t>Hamaguchi</a:t>
            </a:r>
            <a:r>
              <a:rPr lang="en-US" altLang="zh-CN" sz="900" i="1" dirty="0"/>
              <a:t>, and Shun-</a:t>
            </a:r>
            <a:r>
              <a:rPr lang="en-US" altLang="zh-CN" sz="900" i="1" dirty="0" err="1"/>
              <a:t>ichi</a:t>
            </a:r>
            <a:r>
              <a:rPr lang="en-US" altLang="zh-CN" sz="900" i="1" dirty="0"/>
              <a:t> Amari. "Dynamics and computation of continuous attractors." Neural computation 20.4 (2008): 994-1025.</a:t>
            </a:r>
          </a:p>
          <a:p>
            <a:pPr algn="ctr"/>
            <a:r>
              <a:rPr lang="en-US" altLang="zh-CN" sz="900" i="1" dirty="0"/>
              <a:t>Mi, Yuanyuan, et al. "Spike frequency adaptation implements anticipative tracking in continuous attractor neural networks." </a:t>
            </a:r>
            <a:r>
              <a:rPr lang="en-US" altLang="zh-CN" sz="900" i="1" dirty="0" err="1"/>
              <a:t>NeurIPS</a:t>
            </a:r>
            <a:r>
              <a:rPr lang="en-US" altLang="zh-CN" sz="900" i="1" dirty="0"/>
              <a:t> 27 (2014): 505-513.</a:t>
            </a:r>
            <a:endParaRPr lang="zh-CN" altLang="en-US" sz="900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1C4402-84C7-4FF1-8201-0089E7604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26" y="503932"/>
            <a:ext cx="3766195" cy="1055494"/>
          </a:xfrm>
          <a:prstGeom prst="rect">
            <a:avLst/>
          </a:prstGeom>
        </p:spPr>
      </p:pic>
      <p:sp>
        <p:nvSpPr>
          <p:cNvPr id="4" name="右大括号 3">
            <a:extLst>
              <a:ext uri="{FF2B5EF4-FFF2-40B4-BE49-F238E27FC236}">
                <a16:creationId xmlns:a16="http://schemas.microsoft.com/office/drawing/2014/main" id="{413CAC65-7F50-41DD-BDD4-BA8715653264}"/>
              </a:ext>
            </a:extLst>
          </p:cNvPr>
          <p:cNvSpPr/>
          <p:nvPr/>
        </p:nvSpPr>
        <p:spPr>
          <a:xfrm>
            <a:off x="4197975" y="707643"/>
            <a:ext cx="216024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F6C509-4A65-4C2B-8E8A-90A6FF8EBFF6}"/>
                  </a:ext>
                </a:extLst>
              </p:cNvPr>
              <p:cNvSpPr txBox="1"/>
              <p:nvPr/>
            </p:nvSpPr>
            <p:spPr>
              <a:xfrm>
                <a:off x="3719040" y="1384776"/>
                <a:ext cx="18722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/>
                  <a:t>The two equations can be rewritten as (when 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sz="1100" dirty="0"/>
                  <a:t> small)</a:t>
                </a:r>
                <a:endParaRPr lang="zh-CN" altLang="en-US" sz="11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F6C509-4A65-4C2B-8E8A-90A6FF8EB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040" y="1384776"/>
                <a:ext cx="1872208" cy="430887"/>
              </a:xfrm>
              <a:prstGeom prst="rect">
                <a:avLst/>
              </a:prstGeom>
              <a:blipFill>
                <a:blip r:embed="rId5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左大括号 27">
            <a:extLst>
              <a:ext uri="{FF2B5EF4-FFF2-40B4-BE49-F238E27FC236}">
                <a16:creationId xmlns:a16="http://schemas.microsoft.com/office/drawing/2014/main" id="{90B94C1F-E123-477C-9645-2C9A3F7F7E24}"/>
              </a:ext>
            </a:extLst>
          </p:cNvPr>
          <p:cNvSpPr/>
          <p:nvPr/>
        </p:nvSpPr>
        <p:spPr>
          <a:xfrm>
            <a:off x="4881734" y="707643"/>
            <a:ext cx="122884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773A2157-1A00-47D6-8C7D-635A57E526EE}"/>
              </a:ext>
            </a:extLst>
          </p:cNvPr>
          <p:cNvSpPr/>
          <p:nvPr/>
        </p:nvSpPr>
        <p:spPr>
          <a:xfrm>
            <a:off x="4500562" y="935571"/>
            <a:ext cx="309164" cy="192215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06FFE6A-12CF-4503-8E27-67ECC56DCD8E}"/>
                  </a:ext>
                </a:extLst>
              </p:cNvPr>
              <p:cNvSpPr/>
              <p:nvPr/>
            </p:nvSpPr>
            <p:spPr>
              <a:xfrm>
                <a:off x="4644578" y="2808188"/>
                <a:ext cx="4251842" cy="58477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Consider a one-dimensional continuous stimulus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. The value of x is in the range of (−π, π].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06FFE6A-12CF-4503-8E27-67ECC56DC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78" y="2808188"/>
                <a:ext cx="4251842" cy="584775"/>
              </a:xfrm>
              <a:prstGeom prst="rect">
                <a:avLst/>
              </a:prstGeom>
              <a:blipFill>
                <a:blip r:embed="rId6"/>
                <a:stretch>
                  <a:fillRect l="-715" t="-2041" r="-143" b="-11224"/>
                </a:stretch>
              </a:blipFill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1B9FA81-891C-4B56-AB56-60E11E3C34FB}"/>
                  </a:ext>
                </a:extLst>
              </p:cNvPr>
              <p:cNvSpPr/>
              <p:nvPr/>
            </p:nvSpPr>
            <p:spPr>
              <a:xfrm>
                <a:off x="180082" y="2880951"/>
                <a:ext cx="392251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the synaptic input at time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of the neurons whose preferred stimulus is 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the corresponding firing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dirty="0"/>
                  <a:t>: the neural density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dirty="0"/>
                  <a:t>: the synaptic time constant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1B9FA81-891C-4B56-AB56-60E11E3C3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82" y="2880951"/>
                <a:ext cx="3922512" cy="1323439"/>
              </a:xfrm>
              <a:prstGeom prst="rect">
                <a:avLst/>
              </a:prstGeom>
              <a:blipFill>
                <a:blip r:embed="rId7"/>
                <a:stretch>
                  <a:fillRect l="-622" t="-1382" r="-1866" b="-5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1A06A361-5A58-4007-BF28-FFD388B0E243}"/>
              </a:ext>
            </a:extLst>
          </p:cNvPr>
          <p:cNvSpPr/>
          <p:nvPr/>
        </p:nvSpPr>
        <p:spPr>
          <a:xfrm>
            <a:off x="4644578" y="3414140"/>
            <a:ext cx="3694006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Three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Population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Template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Smooth tracking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7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667714-DB38-4FC5-846E-16951117B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8" y="581172"/>
            <a:ext cx="8518542" cy="37893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B48E56-4605-4192-94F9-192C4166AFC9}"/>
              </a:ext>
            </a:extLst>
          </p:cNvPr>
          <p:cNvSpPr/>
          <p:nvPr/>
        </p:nvSpPr>
        <p:spPr>
          <a:xfrm flipV="1">
            <a:off x="374508" y="386076"/>
            <a:ext cx="8230510" cy="457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76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0E3AF8-5DDC-4058-9E32-14A5A83D59C7}"/>
              </a:ext>
            </a:extLst>
          </p:cNvPr>
          <p:cNvSpPr/>
          <p:nvPr/>
        </p:nvSpPr>
        <p:spPr>
          <a:xfrm>
            <a:off x="311969" y="78305"/>
            <a:ext cx="367440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Implement the CANN with BrainPy</a:t>
            </a:r>
            <a:endParaRPr lang="zh-CN" altLang="en-US" b="1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AAE7C782-BF89-4930-A41E-C5017DDB6F2A}"/>
              </a:ext>
            </a:extLst>
          </p:cNvPr>
          <p:cNvSpPr/>
          <p:nvPr/>
        </p:nvSpPr>
        <p:spPr>
          <a:xfrm>
            <a:off x="6226512" y="1512044"/>
            <a:ext cx="479731" cy="1224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142646-55DC-46DB-89D9-08ED8AEB677B}"/>
              </a:ext>
            </a:extLst>
          </p:cNvPr>
          <p:cNvSpPr/>
          <p:nvPr/>
        </p:nvSpPr>
        <p:spPr>
          <a:xfrm>
            <a:off x="6804818" y="1831724"/>
            <a:ext cx="1152128" cy="5847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/>
              <a:t>Necessary parameters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11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579B1E-D048-41D3-A390-CD3AF86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" y="106116"/>
            <a:ext cx="6676294" cy="993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04BDC6-96C7-4BA5-B46B-CA837E6EF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" y="1548320"/>
            <a:ext cx="6533803" cy="20302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D83BD3-37B7-48C9-BE0D-3FDFED32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472" y="1382893"/>
            <a:ext cx="3141271" cy="5788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28DDF7-4EA5-423B-B462-4D1EB1F908DC}"/>
              </a:ext>
            </a:extLst>
          </p:cNvPr>
          <p:cNvSpPr txBox="1"/>
          <p:nvPr/>
        </p:nvSpPr>
        <p:spPr>
          <a:xfrm>
            <a:off x="756146" y="2540587"/>
            <a:ext cx="5992331" cy="82800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DA391223-5ABC-4B53-8DD7-8CABB69E672D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6748477" y="1672333"/>
            <a:ext cx="338266" cy="1282254"/>
          </a:xfrm>
          <a:prstGeom prst="curvedConnector3">
            <a:avLst>
              <a:gd name="adj1" fmla="val -675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AB984883-BF61-4DE5-BE39-C9856015D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3" y="3816300"/>
            <a:ext cx="6833863" cy="4374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6E8A8FE-698F-449D-BE88-D1AAC3400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519" y="4387979"/>
            <a:ext cx="2221447" cy="625242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35305A-C41F-4E0A-886C-9B1804ED2F6E}"/>
              </a:ext>
            </a:extLst>
          </p:cNvPr>
          <p:cNvCxnSpPr/>
          <p:nvPr/>
        </p:nvCxnSpPr>
        <p:spPr>
          <a:xfrm flipH="1" flipV="1">
            <a:off x="4726487" y="4295730"/>
            <a:ext cx="288032" cy="404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8C82F1F-9933-42C2-A923-E3B466FDA472}"/>
              </a:ext>
            </a:extLst>
          </p:cNvPr>
          <p:cNvSpPr txBox="1"/>
          <p:nvPr/>
        </p:nvSpPr>
        <p:spPr>
          <a:xfrm>
            <a:off x="844339" y="4001788"/>
            <a:ext cx="6242404" cy="252000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17719A-A2E8-475F-A2FC-0317E6289426}"/>
              </a:ext>
            </a:extLst>
          </p:cNvPr>
          <p:cNvSpPr txBox="1"/>
          <p:nvPr/>
        </p:nvSpPr>
        <p:spPr>
          <a:xfrm>
            <a:off x="7544869" y="1800076"/>
            <a:ext cx="1440160" cy="5847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Function for the connection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C36B72-AD1A-472F-BCB8-A96898EAD8E1}"/>
              </a:ext>
            </a:extLst>
          </p:cNvPr>
          <p:cNvSpPr txBox="1"/>
          <p:nvPr/>
        </p:nvSpPr>
        <p:spPr>
          <a:xfrm>
            <a:off x="7668914" y="303294"/>
            <a:ext cx="1224136" cy="83099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Function for the distance in the ring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A2EFF2-0E22-4551-A4B7-D2EB06976F5B}"/>
              </a:ext>
            </a:extLst>
          </p:cNvPr>
          <p:cNvSpPr txBox="1"/>
          <p:nvPr/>
        </p:nvSpPr>
        <p:spPr>
          <a:xfrm>
            <a:off x="7544869" y="3948194"/>
            <a:ext cx="1440160" cy="5847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Function for stimulus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59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DA0ABA-537C-418A-830A-CA0C94926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6" y="1625945"/>
            <a:ext cx="5494002" cy="2891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DEDBBD-15FF-4A40-BB29-6B3236F3B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597" y="2316656"/>
            <a:ext cx="4005461" cy="109088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F46BC1E-0081-42D7-86DB-DC034EF53973}"/>
              </a:ext>
            </a:extLst>
          </p:cNvPr>
          <p:cNvCxnSpPr>
            <a:cxnSpLocks/>
          </p:cNvCxnSpPr>
          <p:nvPr/>
        </p:nvCxnSpPr>
        <p:spPr>
          <a:xfrm flipH="1">
            <a:off x="4438451" y="2603934"/>
            <a:ext cx="10081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08DCAEA-ACF5-42BC-90EC-558FF04E874D}"/>
              </a:ext>
            </a:extLst>
          </p:cNvPr>
          <p:cNvCxnSpPr>
            <a:cxnSpLocks/>
          </p:cNvCxnSpPr>
          <p:nvPr/>
        </p:nvCxnSpPr>
        <p:spPr>
          <a:xfrm flipH="1">
            <a:off x="4438451" y="3071735"/>
            <a:ext cx="521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03D19A2-B86A-4BC6-983F-1C26E6B8B1B1}"/>
              </a:ext>
            </a:extLst>
          </p:cNvPr>
          <p:cNvSpPr txBox="1"/>
          <p:nvPr/>
        </p:nvSpPr>
        <p:spPr>
          <a:xfrm>
            <a:off x="1116187" y="2053878"/>
            <a:ext cx="3322262" cy="775008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13D5F6B-5536-4E0D-8F53-A7E6A87DB98E}"/>
              </a:ext>
            </a:extLst>
          </p:cNvPr>
          <p:cNvSpPr txBox="1"/>
          <p:nvPr/>
        </p:nvSpPr>
        <p:spPr>
          <a:xfrm>
            <a:off x="1116184" y="2862098"/>
            <a:ext cx="3322265" cy="52541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A8DBD3-D7CB-4DB2-A440-B5C6C066E1EC}"/>
              </a:ext>
            </a:extLst>
          </p:cNvPr>
          <p:cNvSpPr txBox="1"/>
          <p:nvPr/>
        </p:nvSpPr>
        <p:spPr>
          <a:xfrm>
            <a:off x="3735054" y="702447"/>
            <a:ext cx="1836266" cy="33855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Update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0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coding">
            <a:hlinkClick r:id="" action="ppaction://media"/>
            <a:extLst>
              <a:ext uri="{FF2B5EF4-FFF2-40B4-BE49-F238E27FC236}">
                <a16:creationId xmlns:a16="http://schemas.microsoft.com/office/drawing/2014/main" id="{21AAC207-9854-41EB-9842-24CFC5F497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5050" y="504811"/>
            <a:ext cx="4149425" cy="41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coding">
            <a:hlinkClick r:id="" action="ppaction://media"/>
            <a:extLst>
              <a:ext uri="{FF2B5EF4-FFF2-40B4-BE49-F238E27FC236}">
                <a16:creationId xmlns:a16="http://schemas.microsoft.com/office/drawing/2014/main" id="{CAA77C00-7827-40C0-902C-DF6536814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192" y="464818"/>
            <a:ext cx="4482739" cy="44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cking">
            <a:hlinkClick r:id="" action="ppaction://media"/>
            <a:extLst>
              <a:ext uri="{FF2B5EF4-FFF2-40B4-BE49-F238E27FC236}">
                <a16:creationId xmlns:a16="http://schemas.microsoft.com/office/drawing/2014/main" id="{13BFEE21-E25F-480F-B0A5-596250152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6972" y="431795"/>
            <a:ext cx="4547179" cy="45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12163</TotalTime>
  <Words>345</Words>
  <Application>Microsoft Office PowerPoint</Application>
  <PresentationFormat>自定义</PresentationFormat>
  <Paragraphs>45</Paragraphs>
  <Slides>11</Slides>
  <Notes>10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NimbusRomNo9L-Medi</vt:lpstr>
      <vt:lpstr>等线</vt:lpstr>
      <vt:lpstr>华文新魏</vt:lpstr>
      <vt:lpstr>华文中宋</vt:lpstr>
      <vt:lpstr>Arial</vt:lpstr>
      <vt:lpstr>Calibri</vt:lpstr>
      <vt:lpstr>Cambria Math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Chao-Ming Wang</dc:creator>
  <cp:keywords/>
  <dc:description/>
  <cp:lastModifiedBy>褚 天昊</cp:lastModifiedBy>
  <cp:revision>1081</cp:revision>
  <dcterms:modified xsi:type="dcterms:W3CDTF">2021-11-02T07:38:21Z</dcterms:modified>
  <cp:contentStatus/>
</cp:coreProperties>
</file>